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18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199565F6-F3B8-B1DC-104A-460AF003DCBF}"/>
              </a:ext>
            </a:extLst>
          </p:cNvPr>
          <p:cNvSpPr txBox="1"/>
          <p:nvPr userDrawn="1"/>
        </p:nvSpPr>
        <p:spPr>
          <a:xfrm>
            <a:off x="5388115" y="364312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C00000"/>
                </a:solidFill>
              </a:rPr>
              <a:t>委托单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CF08085-7C1A-BFF4-1B8B-3EAC8756EEE7}"/>
              </a:ext>
            </a:extLst>
          </p:cNvPr>
          <p:cNvSpPr txBox="1"/>
          <p:nvPr userDrawn="1"/>
        </p:nvSpPr>
        <p:spPr>
          <a:xfrm>
            <a:off x="4191473" y="2844225"/>
            <a:ext cx="3809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C00000"/>
                </a:solidFill>
              </a:rPr>
              <a:t>期刊封面 </a:t>
            </a:r>
            <a:r>
              <a:rPr lang="en-US" altLang="zh-CN" sz="3200" b="1" dirty="0">
                <a:solidFill>
                  <a:srgbClr val="C00000"/>
                </a:solidFill>
              </a:rPr>
              <a:t>/ </a:t>
            </a:r>
            <a:r>
              <a:rPr lang="zh-CN" altLang="en-US" sz="3200" b="1" dirty="0">
                <a:solidFill>
                  <a:srgbClr val="C00000"/>
                </a:solidFill>
              </a:rPr>
              <a:t>科研绘图</a:t>
            </a:r>
          </a:p>
        </p:txBody>
      </p:sp>
      <p:pic>
        <p:nvPicPr>
          <p:cNvPr id="9" name="图形 8">
            <a:extLst>
              <a:ext uri="{FF2B5EF4-FFF2-40B4-BE49-F238E27FC236}">
                <a16:creationId xmlns:a16="http://schemas.microsoft.com/office/drawing/2014/main" id="{B1CAB5DB-C679-0643-2B0E-0A06B2F150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8778" y="1930383"/>
            <a:ext cx="2511668" cy="52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86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D36F3FE7-8159-9A7C-5E20-D26D5789DD89}"/>
              </a:ext>
            </a:extLst>
          </p:cNvPr>
          <p:cNvSpPr txBox="1"/>
          <p:nvPr userDrawn="1"/>
        </p:nvSpPr>
        <p:spPr>
          <a:xfrm>
            <a:off x="616016" y="3465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</a:rPr>
              <a:t>流程说明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323BF3E-3254-1A02-CD84-AB39F49D3B09}"/>
              </a:ext>
            </a:extLst>
          </p:cNvPr>
          <p:cNvSpPr txBox="1"/>
          <p:nvPr userDrawn="1"/>
        </p:nvSpPr>
        <p:spPr>
          <a:xfrm>
            <a:off x="1134176" y="1530416"/>
            <a:ext cx="10119281" cy="3718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初稿时间：科研绘图初稿一般 </a:t>
            </a:r>
            <a:r>
              <a:rPr lang="en-US" altLang="zh-CN" dirty="0"/>
              <a:t>3 </a:t>
            </a:r>
            <a:r>
              <a:rPr lang="zh-CN" altLang="en-US" dirty="0"/>
              <a:t>个工作日完成；期刊封面初稿一般 </a:t>
            </a:r>
            <a:r>
              <a:rPr lang="en-US" altLang="zh-CN" dirty="0"/>
              <a:t>5 </a:t>
            </a:r>
            <a:r>
              <a:rPr lang="zh-CN" altLang="en-US" dirty="0"/>
              <a:t>个工作日完成；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修改时间：每版修改周期为 </a:t>
            </a:r>
            <a:r>
              <a:rPr lang="en-US" altLang="zh-CN" dirty="0"/>
              <a:t>2-3 </a:t>
            </a:r>
            <a:r>
              <a:rPr lang="zh-CN" altLang="en-US" dirty="0"/>
              <a:t>个工作日不等，视具体修改内容而定；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关于加急：科研绘图 </a:t>
            </a:r>
            <a:r>
              <a:rPr lang="en-US" altLang="zh-CN" dirty="0"/>
              <a:t>3 </a:t>
            </a:r>
            <a:r>
              <a:rPr lang="zh-CN" altLang="en-US" dirty="0"/>
              <a:t>天内完稿的、期刊封面 </a:t>
            </a:r>
            <a:r>
              <a:rPr lang="en-US" altLang="zh-CN" dirty="0"/>
              <a:t>1 </a:t>
            </a:r>
            <a:r>
              <a:rPr lang="zh-CN" altLang="en-US" dirty="0"/>
              <a:t>周内完稿的，需另收设计费的</a:t>
            </a:r>
            <a:r>
              <a:rPr lang="en-US" altLang="zh-CN" dirty="0"/>
              <a:t>50%</a:t>
            </a:r>
            <a:r>
              <a:rPr lang="zh-CN" altLang="en-US" dirty="0"/>
              <a:t>为加急费；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修改次数：在不更改设计方案的前提下，修改至发表为止；如更改设计方案，需另外加收</a:t>
            </a:r>
            <a:r>
              <a:rPr lang="en-US" altLang="zh-CN" dirty="0"/>
              <a:t>50%</a:t>
            </a:r>
            <a:r>
              <a:rPr lang="zh-CN" altLang="en-US" dirty="0"/>
              <a:t>设计费用；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关于发票：开具增值税普通发票（电子发票）；</a:t>
            </a:r>
            <a:endParaRPr lang="en-US" altLang="zh-CN" dirty="0"/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eriod"/>
            </a:pPr>
            <a:r>
              <a:rPr lang="zh-CN" altLang="en-US" dirty="0"/>
              <a:t>咨询电话：</a:t>
            </a:r>
            <a:r>
              <a:rPr lang="en-US" altLang="zh-CN" dirty="0"/>
              <a:t>151 9266 6090</a:t>
            </a:r>
            <a:r>
              <a:rPr lang="zh-CN" altLang="en-US" dirty="0"/>
              <a:t>。</a:t>
            </a:r>
          </a:p>
        </p:txBody>
      </p:sp>
      <p:pic>
        <p:nvPicPr>
          <p:cNvPr id="9" name="图形 8">
            <a:extLst>
              <a:ext uri="{FF2B5EF4-FFF2-40B4-BE49-F238E27FC236}">
                <a16:creationId xmlns:a16="http://schemas.microsoft.com/office/drawing/2014/main" id="{429D2D1A-4A93-E04A-F167-A08BCF14A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4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29D58887-400C-ADE0-D17B-822221BA5066}"/>
              </a:ext>
            </a:extLst>
          </p:cNvPr>
          <p:cNvSpPr/>
          <p:nvPr userDrawn="1"/>
        </p:nvSpPr>
        <p:spPr>
          <a:xfrm>
            <a:off x="695325" y="1928039"/>
            <a:ext cx="160552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填写委托单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8E888B80-3EA4-0C99-10A5-98C400C6DBBD}"/>
              </a:ext>
            </a:extLst>
          </p:cNvPr>
          <p:cNvSpPr/>
          <p:nvPr userDrawn="1"/>
        </p:nvSpPr>
        <p:spPr>
          <a:xfrm>
            <a:off x="2860078" y="1928039"/>
            <a:ext cx="2252856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腾讯会议线上沟通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786C5384-15D8-73FF-4781-943C92264E9C}"/>
              </a:ext>
            </a:extLst>
          </p:cNvPr>
          <p:cNvSpPr/>
          <p:nvPr userDrawn="1"/>
        </p:nvSpPr>
        <p:spPr>
          <a:xfrm>
            <a:off x="5672159" y="1928039"/>
            <a:ext cx="2252856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确定设计方向</a:t>
            </a:r>
            <a:r>
              <a:rPr lang="en-US" altLang="zh-CN" dirty="0"/>
              <a:t>/</a:t>
            </a:r>
            <a:r>
              <a:rPr lang="zh-CN" altLang="en-US" dirty="0"/>
              <a:t>报价</a:t>
            </a: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D4518E76-6BF9-03CC-DCE2-691C5D926211}"/>
              </a:ext>
            </a:extLst>
          </p:cNvPr>
          <p:cNvSpPr/>
          <p:nvPr userDrawn="1"/>
        </p:nvSpPr>
        <p:spPr>
          <a:xfrm>
            <a:off x="8484239" y="1928039"/>
            <a:ext cx="2423147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签订合同</a:t>
            </a:r>
            <a:r>
              <a:rPr lang="en-US" altLang="zh-CN" dirty="0"/>
              <a:t>(</a:t>
            </a:r>
            <a:r>
              <a:rPr lang="zh-CN" altLang="en-US" dirty="0"/>
              <a:t>保密协议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ECB65B83-9B77-DAD6-DFF6-D7DCCCB1555A}"/>
              </a:ext>
            </a:extLst>
          </p:cNvPr>
          <p:cNvSpPr/>
          <p:nvPr userDrawn="1"/>
        </p:nvSpPr>
        <p:spPr>
          <a:xfrm>
            <a:off x="695325" y="3682102"/>
            <a:ext cx="159011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提交初稿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1CDC9EF5-EC5F-E813-AAFA-48C78B2324D5}"/>
              </a:ext>
            </a:extLst>
          </p:cNvPr>
          <p:cNvSpPr/>
          <p:nvPr userDrawn="1"/>
        </p:nvSpPr>
        <p:spPr>
          <a:xfrm>
            <a:off x="2823132" y="3682102"/>
            <a:ext cx="159011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意见反馈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BE74ADD1-1D4A-5636-A247-4323541CF77F}"/>
              </a:ext>
            </a:extLst>
          </p:cNvPr>
          <p:cNvSpPr/>
          <p:nvPr userDrawn="1"/>
        </p:nvSpPr>
        <p:spPr>
          <a:xfrm>
            <a:off x="4950939" y="3682102"/>
            <a:ext cx="159011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内容修改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185AF0C0-ACE3-BF29-E158-7C8140BD978B}"/>
              </a:ext>
            </a:extLst>
          </p:cNvPr>
          <p:cNvSpPr/>
          <p:nvPr userDrawn="1"/>
        </p:nvSpPr>
        <p:spPr>
          <a:xfrm>
            <a:off x="7078746" y="3682102"/>
            <a:ext cx="159011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客户确认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D0402DE2-9900-CE68-A83C-886B1E65A2C6}"/>
              </a:ext>
            </a:extLst>
          </p:cNvPr>
          <p:cNvSpPr/>
          <p:nvPr userDrawn="1"/>
        </p:nvSpPr>
        <p:spPr>
          <a:xfrm>
            <a:off x="9317268" y="3682102"/>
            <a:ext cx="1590118" cy="416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开票付款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BE78A8E-97CF-A957-3C14-0678108C79DB}"/>
              </a:ext>
            </a:extLst>
          </p:cNvPr>
          <p:cNvSpPr txBox="1"/>
          <p:nvPr userDrawn="1"/>
        </p:nvSpPr>
        <p:spPr>
          <a:xfrm>
            <a:off x="616016" y="3465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</a:rPr>
              <a:t>作图流程</a:t>
            </a: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1D5AB9B7-07E6-831F-7BB9-6D741D0BC461}"/>
              </a:ext>
            </a:extLst>
          </p:cNvPr>
          <p:cNvCxnSpPr/>
          <p:nvPr userDrawn="1"/>
        </p:nvCxnSpPr>
        <p:spPr>
          <a:xfrm>
            <a:off x="695325" y="2736593"/>
            <a:ext cx="10639425" cy="0"/>
          </a:xfrm>
          <a:prstGeom prst="straightConnector1">
            <a:avLst/>
          </a:prstGeom>
          <a:ln w="698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03DF75B-BC35-FFEB-D7DC-8BA6D8B866CD}"/>
              </a:ext>
            </a:extLst>
          </p:cNvPr>
          <p:cNvCxnSpPr/>
          <p:nvPr userDrawn="1"/>
        </p:nvCxnSpPr>
        <p:spPr>
          <a:xfrm>
            <a:off x="695325" y="4470143"/>
            <a:ext cx="10639425" cy="0"/>
          </a:xfrm>
          <a:prstGeom prst="straightConnector1">
            <a:avLst/>
          </a:prstGeom>
          <a:ln w="698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>
            <a:extLst>
              <a:ext uri="{FF2B5EF4-FFF2-40B4-BE49-F238E27FC236}">
                <a16:creationId xmlns:a16="http://schemas.microsoft.com/office/drawing/2014/main" id="{A91DDC60-5C9E-EEF4-AC09-98F7B37379CC}"/>
              </a:ext>
            </a:extLst>
          </p:cNvPr>
          <p:cNvSpPr/>
          <p:nvPr userDrawn="1"/>
        </p:nvSpPr>
        <p:spPr>
          <a:xfrm>
            <a:off x="1394460" y="264515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45FDD817-96CA-05EA-91A3-991E3101E8DF}"/>
              </a:ext>
            </a:extLst>
          </p:cNvPr>
          <p:cNvSpPr/>
          <p:nvPr userDrawn="1"/>
        </p:nvSpPr>
        <p:spPr>
          <a:xfrm>
            <a:off x="3895066" y="264515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7355E563-834F-A355-2732-AC9DA3CE7121}"/>
              </a:ext>
            </a:extLst>
          </p:cNvPr>
          <p:cNvSpPr/>
          <p:nvPr userDrawn="1"/>
        </p:nvSpPr>
        <p:spPr>
          <a:xfrm>
            <a:off x="6707147" y="264515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870AEBEE-5394-FA29-0378-305030E71F3E}"/>
              </a:ext>
            </a:extLst>
          </p:cNvPr>
          <p:cNvSpPr/>
          <p:nvPr userDrawn="1"/>
        </p:nvSpPr>
        <p:spPr>
          <a:xfrm>
            <a:off x="9604372" y="264515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>
            <a:extLst>
              <a:ext uri="{FF2B5EF4-FFF2-40B4-BE49-F238E27FC236}">
                <a16:creationId xmlns:a16="http://schemas.microsoft.com/office/drawing/2014/main" id="{145B0854-1F80-AA82-CE8A-13DA0AEDE41A}"/>
              </a:ext>
            </a:extLst>
          </p:cNvPr>
          <p:cNvSpPr/>
          <p:nvPr userDrawn="1"/>
        </p:nvSpPr>
        <p:spPr>
          <a:xfrm>
            <a:off x="1394460" y="437870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>
            <a:extLst>
              <a:ext uri="{FF2B5EF4-FFF2-40B4-BE49-F238E27FC236}">
                <a16:creationId xmlns:a16="http://schemas.microsoft.com/office/drawing/2014/main" id="{9D776FB0-379B-BB03-36D7-1487268EC9A3}"/>
              </a:ext>
            </a:extLst>
          </p:cNvPr>
          <p:cNvSpPr/>
          <p:nvPr userDrawn="1"/>
        </p:nvSpPr>
        <p:spPr>
          <a:xfrm>
            <a:off x="3526751" y="437870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2BEC0925-AD43-EE50-2491-AD2608303491}"/>
              </a:ext>
            </a:extLst>
          </p:cNvPr>
          <p:cNvSpPr/>
          <p:nvPr userDrawn="1"/>
        </p:nvSpPr>
        <p:spPr>
          <a:xfrm>
            <a:off x="5659042" y="439394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B6B9EE59-6B29-C65A-96BF-6834A8D5D88B}"/>
              </a:ext>
            </a:extLst>
          </p:cNvPr>
          <p:cNvSpPr/>
          <p:nvPr userDrawn="1"/>
        </p:nvSpPr>
        <p:spPr>
          <a:xfrm>
            <a:off x="7782365" y="437870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3EAB8581-E976-631C-7539-5E5438B676E2}"/>
              </a:ext>
            </a:extLst>
          </p:cNvPr>
          <p:cNvSpPr/>
          <p:nvPr userDrawn="1"/>
        </p:nvSpPr>
        <p:spPr>
          <a:xfrm>
            <a:off x="10020887" y="4378703"/>
            <a:ext cx="182880" cy="182880"/>
          </a:xfrm>
          <a:prstGeom prst="ellipse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形 7">
            <a:extLst>
              <a:ext uri="{FF2B5EF4-FFF2-40B4-BE49-F238E27FC236}">
                <a16:creationId xmlns:a16="http://schemas.microsoft.com/office/drawing/2014/main" id="{91650E72-DD9B-AF89-6CA4-BA2DB17EB4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8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039A0C5-CA30-BD94-F1CA-DF0C9C98329A}"/>
              </a:ext>
            </a:extLst>
          </p:cNvPr>
          <p:cNvSpPr txBox="1"/>
          <p:nvPr userDrawn="1"/>
        </p:nvSpPr>
        <p:spPr>
          <a:xfrm>
            <a:off x="616016" y="3465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</a:rPr>
              <a:t>基本信息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A1B948D-9135-37A4-20F3-5EF7041ADC1B}"/>
              </a:ext>
            </a:extLst>
          </p:cNvPr>
          <p:cNvSpPr txBox="1"/>
          <p:nvPr userDrawn="1"/>
        </p:nvSpPr>
        <p:spPr>
          <a:xfrm>
            <a:off x="616016" y="153352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姓名：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729E19C-464C-4B70-C098-D85A2B09BDD4}"/>
              </a:ext>
            </a:extLst>
          </p:cNvPr>
          <p:cNvSpPr txBox="1"/>
          <p:nvPr userDrawn="1"/>
        </p:nvSpPr>
        <p:spPr>
          <a:xfrm>
            <a:off x="6096000" y="153352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单位：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7B030F5-7F42-89DA-5CF2-0A572DBF71B7}"/>
              </a:ext>
            </a:extLst>
          </p:cNvPr>
          <p:cNvSpPr txBox="1"/>
          <p:nvPr userDrawn="1"/>
        </p:nvSpPr>
        <p:spPr>
          <a:xfrm>
            <a:off x="616016" y="318659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期刊名称：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E886F3E-A88E-E23E-B7B4-54D01C5F96D8}"/>
              </a:ext>
            </a:extLst>
          </p:cNvPr>
          <p:cNvSpPr txBox="1"/>
          <p:nvPr userDrawn="1"/>
        </p:nvSpPr>
        <p:spPr>
          <a:xfrm>
            <a:off x="616016" y="401313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图片尺寸：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A613C7C-48AC-F471-026F-9FCE65006F76}"/>
              </a:ext>
            </a:extLst>
          </p:cNvPr>
          <p:cNvSpPr txBox="1"/>
          <p:nvPr userDrawn="1"/>
        </p:nvSpPr>
        <p:spPr>
          <a:xfrm>
            <a:off x="6096000" y="40131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分辨率：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5CA378A-C4F8-90A7-2802-AE466E1C4FF7}"/>
              </a:ext>
            </a:extLst>
          </p:cNvPr>
          <p:cNvSpPr txBox="1"/>
          <p:nvPr userDrawn="1"/>
        </p:nvSpPr>
        <p:spPr>
          <a:xfrm>
            <a:off x="616016" y="48396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截稿日期：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1F0F6BC-F768-88FF-C220-53A078AA3D1C}"/>
              </a:ext>
            </a:extLst>
          </p:cNvPr>
          <p:cNvSpPr txBox="1"/>
          <p:nvPr userDrawn="1"/>
        </p:nvSpPr>
        <p:spPr>
          <a:xfrm>
            <a:off x="6096000" y="483967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是否加急：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55C9EE9-2C8F-6EDC-57D9-3F7BFBC053D7}"/>
              </a:ext>
            </a:extLst>
          </p:cNvPr>
          <p:cNvSpPr txBox="1"/>
          <p:nvPr userDrawn="1"/>
        </p:nvSpPr>
        <p:spPr>
          <a:xfrm>
            <a:off x="1817620" y="1533525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42DC101-6F11-C460-CAD2-581EF75AF077}"/>
              </a:ext>
            </a:extLst>
          </p:cNvPr>
          <p:cNvSpPr txBox="1"/>
          <p:nvPr userDrawn="1"/>
        </p:nvSpPr>
        <p:spPr>
          <a:xfrm>
            <a:off x="7210425" y="1533525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        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8FE763-4B00-BCE8-4627-17BA2CEE32A4}"/>
              </a:ext>
            </a:extLst>
          </p:cNvPr>
          <p:cNvSpPr txBox="1"/>
          <p:nvPr userDrawn="1"/>
        </p:nvSpPr>
        <p:spPr>
          <a:xfrm>
            <a:off x="1817620" y="3186599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4D2DF70-0B83-9D3A-6143-0BD7B25127BD}"/>
              </a:ext>
            </a:extLst>
          </p:cNvPr>
          <p:cNvSpPr txBox="1"/>
          <p:nvPr userDrawn="1"/>
        </p:nvSpPr>
        <p:spPr>
          <a:xfrm>
            <a:off x="1817620" y="4013136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A059CB0-438B-96E3-912C-FAD8312D8E72}"/>
              </a:ext>
            </a:extLst>
          </p:cNvPr>
          <p:cNvSpPr txBox="1"/>
          <p:nvPr userDrawn="1"/>
        </p:nvSpPr>
        <p:spPr>
          <a:xfrm>
            <a:off x="7210425" y="4013136"/>
            <a:ext cx="414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</a:t>
            </a:r>
            <a:r>
              <a:rPr lang="en-US" altLang="zh-CN" u="sng" dirty="0"/>
              <a:t>300dpi                                               </a:t>
            </a:r>
            <a:endParaRPr lang="zh-CN" altLang="en-US" u="sng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A282F25-D8E4-26CA-3127-9F0E43360BF3}"/>
              </a:ext>
            </a:extLst>
          </p:cNvPr>
          <p:cNvSpPr txBox="1"/>
          <p:nvPr userDrawn="1"/>
        </p:nvSpPr>
        <p:spPr>
          <a:xfrm>
            <a:off x="1817620" y="4839673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571D3EF-20C3-3819-31AA-B5AEBE494473}"/>
              </a:ext>
            </a:extLst>
          </p:cNvPr>
          <p:cNvSpPr txBox="1"/>
          <p:nvPr userDrawn="1"/>
        </p:nvSpPr>
        <p:spPr>
          <a:xfrm>
            <a:off x="7210425" y="4839673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        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7A7FF6B5-9C72-94DF-1BD5-70B6E51FDC69}"/>
              </a:ext>
            </a:extLst>
          </p:cNvPr>
          <p:cNvSpPr txBox="1"/>
          <p:nvPr userDrawn="1"/>
        </p:nvSpPr>
        <p:spPr>
          <a:xfrm>
            <a:off x="6096000" y="318659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图片格式：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C152C585-B55D-2D88-1EF2-72A8A2DB3692}"/>
              </a:ext>
            </a:extLst>
          </p:cNvPr>
          <p:cNvSpPr txBox="1"/>
          <p:nvPr userDrawn="1"/>
        </p:nvSpPr>
        <p:spPr>
          <a:xfrm>
            <a:off x="7210425" y="3186599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/>
              <a:t> </a:t>
            </a:r>
            <a:r>
              <a:rPr lang="zh-CN" altLang="en-US" u="sng" dirty="0"/>
              <a:t>                                                            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DDD2F6D-AB8D-64C5-0B77-5C99F99D9255}"/>
              </a:ext>
            </a:extLst>
          </p:cNvPr>
          <p:cNvSpPr txBox="1"/>
          <p:nvPr userDrawn="1"/>
        </p:nvSpPr>
        <p:spPr>
          <a:xfrm>
            <a:off x="616016" y="6192405"/>
            <a:ext cx="5184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Tips</a:t>
            </a:r>
            <a:r>
              <a:rPr lang="zh-CN" altLang="en-US" sz="1400" dirty="0"/>
              <a:t>：一般在投稿期刊主页会有以上要求；也可发邮件询问编辑</a:t>
            </a:r>
          </a:p>
        </p:txBody>
      </p:sp>
      <p:pic>
        <p:nvPicPr>
          <p:cNvPr id="12" name="图形 11">
            <a:extLst>
              <a:ext uri="{FF2B5EF4-FFF2-40B4-BE49-F238E27FC236}">
                <a16:creationId xmlns:a16="http://schemas.microsoft.com/office/drawing/2014/main" id="{E51E4A50-E039-AAFD-0064-BFDA70278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  <p:sp>
        <p:nvSpPr>
          <p:cNvPr id="13" name="文本占位符 3">
            <a:extLst>
              <a:ext uri="{FF2B5EF4-FFF2-40B4-BE49-F238E27FC236}">
                <a16:creationId xmlns:a16="http://schemas.microsoft.com/office/drawing/2014/main" id="{235B90B4-1E75-AB20-A90A-A81919942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12940" y="1440163"/>
            <a:ext cx="3487712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E72A87F-63B1-F04B-8E81-C88D1CC69345}"/>
              </a:ext>
            </a:extLst>
          </p:cNvPr>
          <p:cNvSpPr txBox="1"/>
          <p:nvPr userDrawn="1"/>
        </p:nvSpPr>
        <p:spPr>
          <a:xfrm>
            <a:off x="616016" y="236006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联系电话：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51A8A72-FF88-0EF4-0F33-8671C982F365}"/>
              </a:ext>
            </a:extLst>
          </p:cNvPr>
          <p:cNvSpPr txBox="1"/>
          <p:nvPr userDrawn="1"/>
        </p:nvSpPr>
        <p:spPr>
          <a:xfrm>
            <a:off x="1817620" y="2360062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u="sng" dirty="0"/>
              <a:t>                                                     </a:t>
            </a:r>
          </a:p>
        </p:txBody>
      </p:sp>
      <p:sp>
        <p:nvSpPr>
          <p:cNvPr id="28" name="文本占位符 3">
            <a:extLst>
              <a:ext uri="{FF2B5EF4-FFF2-40B4-BE49-F238E27FC236}">
                <a16:creationId xmlns:a16="http://schemas.microsoft.com/office/drawing/2014/main" id="{D9E7A9A3-8F15-EC86-79D2-5421E434A5E0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1912940" y="2266809"/>
            <a:ext cx="3487712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29" name="文本占位符 3">
            <a:extLst>
              <a:ext uri="{FF2B5EF4-FFF2-40B4-BE49-F238E27FC236}">
                <a16:creationId xmlns:a16="http://schemas.microsoft.com/office/drawing/2014/main" id="{8D836114-A66D-01E1-31E6-01E8E42F155D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1912940" y="3093455"/>
            <a:ext cx="3487712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30" name="文本占位符 3">
            <a:extLst>
              <a:ext uri="{FF2B5EF4-FFF2-40B4-BE49-F238E27FC236}">
                <a16:creationId xmlns:a16="http://schemas.microsoft.com/office/drawing/2014/main" id="{3A865EF2-8E3C-C291-DA6D-6BA4D1D320A0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912940" y="3920101"/>
            <a:ext cx="3487712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31" name="文本占位符 3">
            <a:extLst>
              <a:ext uri="{FF2B5EF4-FFF2-40B4-BE49-F238E27FC236}">
                <a16:creationId xmlns:a16="http://schemas.microsoft.com/office/drawing/2014/main" id="{FB8F6A40-187C-9616-89DB-F289A2924C77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1912940" y="4746748"/>
            <a:ext cx="3487712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32" name="文本占位符 3">
            <a:extLst>
              <a:ext uri="{FF2B5EF4-FFF2-40B4-BE49-F238E27FC236}">
                <a16:creationId xmlns:a16="http://schemas.microsoft.com/office/drawing/2014/main" id="{B492823C-901A-6197-E107-BB3CB13D66D3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7299750" y="1440163"/>
            <a:ext cx="3877881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33" name="文本占位符 3">
            <a:extLst>
              <a:ext uri="{FF2B5EF4-FFF2-40B4-BE49-F238E27FC236}">
                <a16:creationId xmlns:a16="http://schemas.microsoft.com/office/drawing/2014/main" id="{E59A1101-E189-CC86-586D-23326840F9BF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7299750" y="4746748"/>
            <a:ext cx="3890333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35" name="文本占位符 3">
            <a:extLst>
              <a:ext uri="{FF2B5EF4-FFF2-40B4-BE49-F238E27FC236}">
                <a16:creationId xmlns:a16="http://schemas.microsoft.com/office/drawing/2014/main" id="{DBF4D545-BFD6-330F-79D1-AB2DF45215D0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483098" y="3920101"/>
            <a:ext cx="2694534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 u="none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u="sng" dirty="0"/>
              <a:t>（其他分辨率请备注）</a:t>
            </a:r>
            <a:endParaRPr lang="zh-CN" altLang="en-US" dirty="0"/>
          </a:p>
        </p:txBody>
      </p:sp>
      <p:sp>
        <p:nvSpPr>
          <p:cNvPr id="36" name="文本占位符 3">
            <a:extLst>
              <a:ext uri="{FF2B5EF4-FFF2-40B4-BE49-F238E27FC236}">
                <a16:creationId xmlns:a16="http://schemas.microsoft.com/office/drawing/2014/main" id="{DFAE195C-BA5C-39EF-17C1-50F836D43CED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299749" y="3093455"/>
            <a:ext cx="3890333" cy="569793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5007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9987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5E9EA1D-C7F7-32D1-FC35-E1DAA15E6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76375"/>
            <a:ext cx="6172200" cy="4384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2333BA-F86B-BD0C-ED7F-A91754C06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76375"/>
            <a:ext cx="3932237" cy="4392613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B6DCBC6B-BCD9-97F4-8EB2-E257D6CCB3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DC58397-B583-9369-1EBE-D331D02415E0}"/>
              </a:ext>
            </a:extLst>
          </p:cNvPr>
          <p:cNvSpPr txBox="1"/>
          <p:nvPr userDrawn="1"/>
        </p:nvSpPr>
        <p:spPr>
          <a:xfrm>
            <a:off x="616016" y="34651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</a:rPr>
              <a:t>草图及核心观点</a:t>
            </a:r>
          </a:p>
        </p:txBody>
      </p:sp>
    </p:spTree>
    <p:extLst>
      <p:ext uri="{BB962C8B-B14F-4D97-AF65-F5344CB8AC3E}">
        <p14:creationId xmlns:p14="http://schemas.microsoft.com/office/powerpoint/2010/main" val="385695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形 4">
            <a:extLst>
              <a:ext uri="{FF2B5EF4-FFF2-40B4-BE49-F238E27FC236}">
                <a16:creationId xmlns:a16="http://schemas.microsoft.com/office/drawing/2014/main" id="{0E6C74E1-9292-6143-3D67-5596BA2D64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69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18625E4F-ECC7-1AFA-6D2D-4BF04148909F}"/>
              </a:ext>
            </a:extLst>
          </p:cNvPr>
          <p:cNvSpPr txBox="1"/>
          <p:nvPr userDrawn="1"/>
        </p:nvSpPr>
        <p:spPr>
          <a:xfrm>
            <a:off x="616016" y="34651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</a:rPr>
              <a:t>参考图片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858A8A6-7A70-D46A-84D1-256404F6CCD3}"/>
              </a:ext>
            </a:extLst>
          </p:cNvPr>
          <p:cNvSpPr txBox="1"/>
          <p:nvPr userDrawn="1"/>
        </p:nvSpPr>
        <p:spPr>
          <a:xfrm>
            <a:off x="2294251" y="43884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1. </a:t>
            </a:r>
            <a:r>
              <a:rPr lang="zh-CN" altLang="en-US" dirty="0">
                <a:solidFill>
                  <a:srgbClr val="C00000"/>
                </a:solidFill>
              </a:rPr>
              <a:t>风格参考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E8763DC-D876-2173-9529-A8D4A0DE5121}"/>
              </a:ext>
            </a:extLst>
          </p:cNvPr>
          <p:cNvSpPr txBox="1"/>
          <p:nvPr userDrawn="1"/>
        </p:nvSpPr>
        <p:spPr>
          <a:xfrm>
            <a:off x="3921191" y="43884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2. </a:t>
            </a:r>
            <a:r>
              <a:rPr lang="zh-CN" altLang="en-US" dirty="0">
                <a:solidFill>
                  <a:srgbClr val="C00000"/>
                </a:solidFill>
              </a:rPr>
              <a:t>结构参考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59EF46D-57F8-6990-D202-34EAE4AC5D1F}"/>
              </a:ext>
            </a:extLst>
          </p:cNvPr>
          <p:cNvSpPr txBox="1"/>
          <p:nvPr userDrawn="1"/>
        </p:nvSpPr>
        <p:spPr>
          <a:xfrm>
            <a:off x="5541859" y="43884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3. </a:t>
            </a:r>
            <a:r>
              <a:rPr lang="zh-CN" altLang="en-US" dirty="0">
                <a:solidFill>
                  <a:srgbClr val="C00000"/>
                </a:solidFill>
              </a:rPr>
              <a:t>往期封面</a:t>
            </a:r>
          </a:p>
        </p:txBody>
      </p:sp>
      <p:pic>
        <p:nvPicPr>
          <p:cNvPr id="7" name="图形 6">
            <a:extLst>
              <a:ext uri="{FF2B5EF4-FFF2-40B4-BE49-F238E27FC236}">
                <a16:creationId xmlns:a16="http://schemas.microsoft.com/office/drawing/2014/main" id="{AE30C245-FBB5-91F4-EECF-44A9958270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62286" y="6207125"/>
            <a:ext cx="1702108" cy="35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80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id="{B6013705-24FC-3EF2-CB01-ABD70FE54AB6}"/>
              </a:ext>
            </a:extLst>
          </p:cNvPr>
          <p:cNvSpPr/>
          <p:nvPr userDrawn="1"/>
        </p:nvSpPr>
        <p:spPr>
          <a:xfrm>
            <a:off x="4738688" y="3607804"/>
            <a:ext cx="2714624" cy="338554"/>
          </a:xfrm>
          <a:prstGeom prst="roundRect">
            <a:avLst>
              <a:gd name="adj" fmla="val 5000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9DFDC64D-7FD8-D24A-FA39-7DD1EEBF87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85898" y="2071951"/>
            <a:ext cx="2877428" cy="59654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E5CC2EA5-5FA0-C876-F972-A98D02E1B48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065" y="4312920"/>
            <a:ext cx="1321870" cy="132187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2D080902-1C5D-1B02-DB23-42B9E60CD0B1}"/>
              </a:ext>
            </a:extLst>
          </p:cNvPr>
          <p:cNvSpPr txBox="1"/>
          <p:nvPr userDrawn="1"/>
        </p:nvSpPr>
        <p:spPr>
          <a:xfrm>
            <a:off x="3593553" y="3059668"/>
            <a:ext cx="5004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dirty="0"/>
              <a:t>答辩</a:t>
            </a:r>
            <a:r>
              <a:rPr lang="en-US" altLang="zh-CN" sz="1600" dirty="0"/>
              <a:t>PPT</a:t>
            </a:r>
            <a:r>
              <a:rPr lang="zh-CN" altLang="en-US" sz="1600" dirty="0"/>
              <a:t>润色</a:t>
            </a:r>
            <a:r>
              <a:rPr lang="en-US" altLang="zh-CN" sz="1600" dirty="0"/>
              <a:t>   |  </a:t>
            </a:r>
            <a:r>
              <a:rPr lang="zh-CN" altLang="en-US" sz="1600" dirty="0"/>
              <a:t>科研绘图   </a:t>
            </a:r>
            <a:r>
              <a:rPr lang="en-US" altLang="zh-CN" sz="1600" dirty="0"/>
              <a:t>|</a:t>
            </a:r>
            <a:r>
              <a:rPr lang="zh-CN" altLang="en-US" sz="1600" dirty="0"/>
              <a:t>  期刊封面   </a:t>
            </a:r>
            <a:r>
              <a:rPr lang="en-US" altLang="zh-CN" sz="1600" dirty="0"/>
              <a:t>|</a:t>
            </a:r>
            <a:r>
              <a:rPr lang="zh-CN" altLang="en-US" sz="1600" dirty="0"/>
              <a:t>   答辩录音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C0D43D5-2D56-4B5B-0160-670FC57AC818}"/>
              </a:ext>
            </a:extLst>
          </p:cNvPr>
          <p:cNvSpPr txBox="1"/>
          <p:nvPr userDrawn="1"/>
        </p:nvSpPr>
        <p:spPr>
          <a:xfrm>
            <a:off x="5205194" y="3595507"/>
            <a:ext cx="19959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/>
              <a:t>www.yuchencn.com</a:t>
            </a:r>
            <a:endParaRPr lang="zh-CN" altLang="en-US" sz="1600" dirty="0"/>
          </a:p>
        </p:txBody>
      </p:sp>
      <p:sp>
        <p:nvSpPr>
          <p:cNvPr id="8" name="search_163073">
            <a:extLst>
              <a:ext uri="{FF2B5EF4-FFF2-40B4-BE49-F238E27FC236}">
                <a16:creationId xmlns:a16="http://schemas.microsoft.com/office/drawing/2014/main" id="{17DE1535-A158-45F6-79D0-990F6134B1D3}"/>
              </a:ext>
            </a:extLst>
          </p:cNvPr>
          <p:cNvSpPr/>
          <p:nvPr userDrawn="1"/>
        </p:nvSpPr>
        <p:spPr>
          <a:xfrm>
            <a:off x="4896164" y="3678507"/>
            <a:ext cx="196893" cy="196573"/>
          </a:xfrm>
          <a:custGeom>
            <a:avLst/>
            <a:gdLst>
              <a:gd name="T0" fmla="*/ 6445 w 6557"/>
              <a:gd name="T1" fmla="*/ 6058 h 6556"/>
              <a:gd name="T2" fmla="*/ 4828 w 6557"/>
              <a:gd name="T3" fmla="*/ 4440 h 6556"/>
              <a:gd name="T4" fmla="*/ 5441 w 6557"/>
              <a:gd name="T5" fmla="*/ 2721 h 6556"/>
              <a:gd name="T6" fmla="*/ 2720 w 6557"/>
              <a:gd name="T7" fmla="*/ 0 h 6556"/>
              <a:gd name="T8" fmla="*/ 0 w 6557"/>
              <a:gd name="T9" fmla="*/ 2721 h 6556"/>
              <a:gd name="T10" fmla="*/ 2721 w 6557"/>
              <a:gd name="T11" fmla="*/ 5441 h 6556"/>
              <a:gd name="T12" fmla="*/ 4440 w 6557"/>
              <a:gd name="T13" fmla="*/ 4828 h 6556"/>
              <a:gd name="T14" fmla="*/ 6057 w 6557"/>
              <a:gd name="T15" fmla="*/ 6445 h 6556"/>
              <a:gd name="T16" fmla="*/ 6447 w 6557"/>
              <a:gd name="T17" fmla="*/ 6445 h 6556"/>
              <a:gd name="T18" fmla="*/ 6445 w 6557"/>
              <a:gd name="T19" fmla="*/ 6058 h 6556"/>
              <a:gd name="T20" fmla="*/ 543 w 6557"/>
              <a:gd name="T21" fmla="*/ 2721 h 6556"/>
              <a:gd name="T22" fmla="*/ 2720 w 6557"/>
              <a:gd name="T23" fmla="*/ 544 h 6556"/>
              <a:gd name="T24" fmla="*/ 4899 w 6557"/>
              <a:gd name="T25" fmla="*/ 2722 h 6556"/>
              <a:gd name="T26" fmla="*/ 2720 w 6557"/>
              <a:gd name="T27" fmla="*/ 4901 h 6556"/>
              <a:gd name="T28" fmla="*/ 543 w 6557"/>
              <a:gd name="T29" fmla="*/ 2721 h 6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557" h="6556">
                <a:moveTo>
                  <a:pt x="6445" y="6058"/>
                </a:moveTo>
                <a:lnTo>
                  <a:pt x="4828" y="4440"/>
                </a:lnTo>
                <a:cubicBezTo>
                  <a:pt x="5211" y="3970"/>
                  <a:pt x="5441" y="3373"/>
                  <a:pt x="5441" y="2721"/>
                </a:cubicBezTo>
                <a:cubicBezTo>
                  <a:pt x="5441" y="1221"/>
                  <a:pt x="4221" y="0"/>
                  <a:pt x="2720" y="0"/>
                </a:cubicBezTo>
                <a:cubicBezTo>
                  <a:pt x="1219" y="0"/>
                  <a:pt x="0" y="1221"/>
                  <a:pt x="0" y="2721"/>
                </a:cubicBezTo>
                <a:cubicBezTo>
                  <a:pt x="0" y="4221"/>
                  <a:pt x="1220" y="5441"/>
                  <a:pt x="2721" y="5441"/>
                </a:cubicBezTo>
                <a:cubicBezTo>
                  <a:pt x="3372" y="5441"/>
                  <a:pt x="3971" y="5210"/>
                  <a:pt x="4440" y="4828"/>
                </a:cubicBezTo>
                <a:lnTo>
                  <a:pt x="6057" y="6445"/>
                </a:lnTo>
                <a:cubicBezTo>
                  <a:pt x="6168" y="6556"/>
                  <a:pt x="6336" y="6556"/>
                  <a:pt x="6447" y="6445"/>
                </a:cubicBezTo>
                <a:cubicBezTo>
                  <a:pt x="6557" y="6334"/>
                  <a:pt x="6557" y="6169"/>
                  <a:pt x="6445" y="6058"/>
                </a:cubicBezTo>
                <a:close/>
                <a:moveTo>
                  <a:pt x="543" y="2721"/>
                </a:moveTo>
                <a:cubicBezTo>
                  <a:pt x="543" y="1520"/>
                  <a:pt x="1519" y="544"/>
                  <a:pt x="2720" y="544"/>
                </a:cubicBezTo>
                <a:cubicBezTo>
                  <a:pt x="3921" y="544"/>
                  <a:pt x="4899" y="1521"/>
                  <a:pt x="4899" y="2722"/>
                </a:cubicBezTo>
                <a:cubicBezTo>
                  <a:pt x="4899" y="3924"/>
                  <a:pt x="3921" y="4901"/>
                  <a:pt x="2720" y="4901"/>
                </a:cubicBezTo>
                <a:cubicBezTo>
                  <a:pt x="1519" y="4901"/>
                  <a:pt x="543" y="3922"/>
                  <a:pt x="543" y="272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3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3E92A6-2FC5-65F5-0CA9-B835A6A2B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41" y="365125"/>
            <a:ext cx="111961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F5C9C5-4695-EEC8-E69B-C1B63480B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7941" y="1825625"/>
            <a:ext cx="111961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242416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70" r:id="rId4"/>
    <p:sldLayoutId id="2147483654" r:id="rId5"/>
    <p:sldLayoutId id="2147483668" r:id="rId6"/>
    <p:sldLayoutId id="2147483655" r:id="rId7"/>
    <p:sldLayoutId id="2147483672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46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64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5111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5C9D4-561E-159F-A0E7-96C3FB0CF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占位符 28">
            <a:extLst>
              <a:ext uri="{FF2B5EF4-FFF2-40B4-BE49-F238E27FC236}">
                <a16:creationId xmlns:a16="http://schemas.microsoft.com/office/drawing/2014/main" id="{5CC0FE81-0E98-816E-C19E-81ADF1C4F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0" name="文本占位符 29">
            <a:extLst>
              <a:ext uri="{FF2B5EF4-FFF2-40B4-BE49-F238E27FC236}">
                <a16:creationId xmlns:a16="http://schemas.microsoft.com/office/drawing/2014/main" id="{A4BF5C0F-A5F0-9608-B703-B3CC4FA99361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文本占位符 30">
            <a:extLst>
              <a:ext uri="{FF2B5EF4-FFF2-40B4-BE49-F238E27FC236}">
                <a16:creationId xmlns:a16="http://schemas.microsoft.com/office/drawing/2014/main" id="{EB2BD0B2-3C1A-D0CF-848A-53AE81DD7FE2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2" name="文本占位符 31">
            <a:extLst>
              <a:ext uri="{FF2B5EF4-FFF2-40B4-BE49-F238E27FC236}">
                <a16:creationId xmlns:a16="http://schemas.microsoft.com/office/drawing/2014/main" id="{21920B27-8904-B060-A24A-757517BFF6A3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3" name="文本占位符 32">
            <a:extLst>
              <a:ext uri="{FF2B5EF4-FFF2-40B4-BE49-F238E27FC236}">
                <a16:creationId xmlns:a16="http://schemas.microsoft.com/office/drawing/2014/main" id="{4E71AD5C-E858-C917-A5C3-75AC7298EF8A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4" name="文本占位符 33">
            <a:extLst>
              <a:ext uri="{FF2B5EF4-FFF2-40B4-BE49-F238E27FC236}">
                <a16:creationId xmlns:a16="http://schemas.microsoft.com/office/drawing/2014/main" id="{41BC4F44-6C41-DA67-C716-F00391BD8F1A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5" name="文本占位符 34">
            <a:extLst>
              <a:ext uri="{FF2B5EF4-FFF2-40B4-BE49-F238E27FC236}">
                <a16:creationId xmlns:a16="http://schemas.microsoft.com/office/drawing/2014/main" id="{7B7FC498-9CDA-6625-524E-EFA248E70FC9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6" name="文本占位符 35">
            <a:extLst>
              <a:ext uri="{FF2B5EF4-FFF2-40B4-BE49-F238E27FC236}">
                <a16:creationId xmlns:a16="http://schemas.microsoft.com/office/drawing/2014/main" id="{6EB0FCBA-6610-64CF-5137-1489080C2773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7" name="文本占位符 36">
            <a:extLst>
              <a:ext uri="{FF2B5EF4-FFF2-40B4-BE49-F238E27FC236}">
                <a16:creationId xmlns:a16="http://schemas.microsoft.com/office/drawing/2014/main" id="{870A9F08-0AA0-6239-FA66-89C4C1817CA6}"/>
              </a:ext>
            </a:extLst>
          </p:cNvPr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047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2BF32-AFEB-A818-2DAD-C5A788BAA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>
            <a:extLst>
              <a:ext uri="{FF2B5EF4-FFF2-40B4-BE49-F238E27FC236}">
                <a16:creationId xmlns:a16="http://schemas.microsoft.com/office/drawing/2014/main" id="{B6B275A6-E6B6-47AE-2F01-A8E41E7951D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134218-DBE2-3E67-85A5-28BDE57BB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557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A7037-AEC7-877D-FA1C-77DB74873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53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929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科研-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39</cp:revision>
  <dcterms:created xsi:type="dcterms:W3CDTF">2024-12-24T00:32:06Z</dcterms:created>
  <dcterms:modified xsi:type="dcterms:W3CDTF">2024-12-24T01:45:28Z</dcterms:modified>
</cp:coreProperties>
</file>